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241213" cy="6840538"/>
  <p:notesSz cx="6858000" cy="9144000"/>
  <p:defaultTextStyle>
    <a:defPPr>
      <a:defRPr lang="ru-RU"/>
    </a:defPPr>
    <a:lvl1pPr marL="0" algn="l" defTabSz="122118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10591" algn="l" defTabSz="122118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21181" algn="l" defTabSz="122118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31772" algn="l" defTabSz="122118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42362" algn="l" defTabSz="122118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52953" algn="l" defTabSz="122118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63544" algn="l" defTabSz="122118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74134" algn="l" defTabSz="122118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84725" algn="l" defTabSz="122118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534" y="-96"/>
      </p:cViewPr>
      <p:guideLst>
        <p:guide orient="horz" pos="2155"/>
        <p:guide pos="385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8091" y="2125002"/>
            <a:ext cx="10405031" cy="146628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6182" y="3876305"/>
            <a:ext cx="8568849" cy="174813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105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21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423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529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63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7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847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6972" y="4395680"/>
            <a:ext cx="10405031" cy="1358607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6972" y="2899312"/>
            <a:ext cx="10405031" cy="149636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1059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2118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3177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4236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529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6354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7413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8472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12061" y="1596127"/>
            <a:ext cx="5406536" cy="4514439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222616" y="1596127"/>
            <a:ext cx="5406536" cy="4514439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2060" y="1531204"/>
            <a:ext cx="5408662" cy="638134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10591" indent="0">
              <a:buNone/>
              <a:defRPr sz="2700" b="1"/>
            </a:lvl2pPr>
            <a:lvl3pPr marL="1221181" indent="0">
              <a:buNone/>
              <a:defRPr sz="2400" b="1"/>
            </a:lvl3pPr>
            <a:lvl4pPr marL="1831772" indent="0">
              <a:buNone/>
              <a:defRPr sz="2100" b="1"/>
            </a:lvl4pPr>
            <a:lvl5pPr marL="2442362" indent="0">
              <a:buNone/>
              <a:defRPr sz="2100" b="1"/>
            </a:lvl5pPr>
            <a:lvl6pPr marL="3052953" indent="0">
              <a:buNone/>
              <a:defRPr sz="2100" b="1"/>
            </a:lvl6pPr>
            <a:lvl7pPr marL="3663544" indent="0">
              <a:buNone/>
              <a:defRPr sz="2100" b="1"/>
            </a:lvl7pPr>
            <a:lvl8pPr marL="4274134" indent="0">
              <a:buNone/>
              <a:defRPr sz="2100" b="1"/>
            </a:lvl8pPr>
            <a:lvl9pPr marL="4884725" indent="0">
              <a:buNone/>
              <a:defRPr sz="2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2060" y="2169337"/>
            <a:ext cx="5408662" cy="3941227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18368" y="1531204"/>
            <a:ext cx="5410786" cy="638134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10591" indent="0">
              <a:buNone/>
              <a:defRPr sz="2700" b="1"/>
            </a:lvl2pPr>
            <a:lvl3pPr marL="1221181" indent="0">
              <a:buNone/>
              <a:defRPr sz="2400" b="1"/>
            </a:lvl3pPr>
            <a:lvl4pPr marL="1831772" indent="0">
              <a:buNone/>
              <a:defRPr sz="2100" b="1"/>
            </a:lvl4pPr>
            <a:lvl5pPr marL="2442362" indent="0">
              <a:buNone/>
              <a:defRPr sz="2100" b="1"/>
            </a:lvl5pPr>
            <a:lvl6pPr marL="3052953" indent="0">
              <a:buNone/>
              <a:defRPr sz="2100" b="1"/>
            </a:lvl6pPr>
            <a:lvl7pPr marL="3663544" indent="0">
              <a:buNone/>
              <a:defRPr sz="2100" b="1"/>
            </a:lvl7pPr>
            <a:lvl8pPr marL="4274134" indent="0">
              <a:buNone/>
              <a:defRPr sz="2100" b="1"/>
            </a:lvl8pPr>
            <a:lvl9pPr marL="4884725" indent="0">
              <a:buNone/>
              <a:defRPr sz="2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218368" y="2169337"/>
            <a:ext cx="5410786" cy="3941227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063" y="272354"/>
            <a:ext cx="4027275" cy="1159092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5974" y="272356"/>
            <a:ext cx="6843178" cy="5838210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2063" y="1431448"/>
            <a:ext cx="4027275" cy="4679118"/>
          </a:xfrm>
        </p:spPr>
        <p:txBody>
          <a:bodyPr/>
          <a:lstStyle>
            <a:lvl1pPr marL="0" indent="0">
              <a:buNone/>
              <a:defRPr sz="1900"/>
            </a:lvl1pPr>
            <a:lvl2pPr marL="610591" indent="0">
              <a:buNone/>
              <a:defRPr sz="1600"/>
            </a:lvl2pPr>
            <a:lvl3pPr marL="1221181" indent="0">
              <a:buNone/>
              <a:defRPr sz="1300"/>
            </a:lvl3pPr>
            <a:lvl4pPr marL="1831772" indent="0">
              <a:buNone/>
              <a:defRPr sz="1200"/>
            </a:lvl4pPr>
            <a:lvl5pPr marL="2442362" indent="0">
              <a:buNone/>
              <a:defRPr sz="1200"/>
            </a:lvl5pPr>
            <a:lvl6pPr marL="3052953" indent="0">
              <a:buNone/>
              <a:defRPr sz="1200"/>
            </a:lvl6pPr>
            <a:lvl7pPr marL="3663544" indent="0">
              <a:buNone/>
              <a:defRPr sz="1200"/>
            </a:lvl7pPr>
            <a:lvl8pPr marL="4274134" indent="0">
              <a:buNone/>
              <a:defRPr sz="1200"/>
            </a:lvl8pPr>
            <a:lvl9pPr marL="4884725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9363" y="4788376"/>
            <a:ext cx="7344728" cy="565296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99363" y="611214"/>
            <a:ext cx="7344728" cy="4104323"/>
          </a:xfrm>
        </p:spPr>
        <p:txBody>
          <a:bodyPr/>
          <a:lstStyle>
            <a:lvl1pPr marL="0" indent="0">
              <a:buNone/>
              <a:defRPr sz="4300"/>
            </a:lvl1pPr>
            <a:lvl2pPr marL="610591" indent="0">
              <a:buNone/>
              <a:defRPr sz="3700"/>
            </a:lvl2pPr>
            <a:lvl3pPr marL="1221181" indent="0">
              <a:buNone/>
              <a:defRPr sz="3200"/>
            </a:lvl3pPr>
            <a:lvl4pPr marL="1831772" indent="0">
              <a:buNone/>
              <a:defRPr sz="2700"/>
            </a:lvl4pPr>
            <a:lvl5pPr marL="2442362" indent="0">
              <a:buNone/>
              <a:defRPr sz="2700"/>
            </a:lvl5pPr>
            <a:lvl6pPr marL="3052953" indent="0">
              <a:buNone/>
              <a:defRPr sz="2700"/>
            </a:lvl6pPr>
            <a:lvl7pPr marL="3663544" indent="0">
              <a:buNone/>
              <a:defRPr sz="2700"/>
            </a:lvl7pPr>
            <a:lvl8pPr marL="4274134" indent="0">
              <a:buNone/>
              <a:defRPr sz="2700"/>
            </a:lvl8pPr>
            <a:lvl9pPr marL="4884725" indent="0">
              <a:buNone/>
              <a:defRPr sz="27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99363" y="5353672"/>
            <a:ext cx="7344728" cy="802813"/>
          </a:xfrm>
        </p:spPr>
        <p:txBody>
          <a:bodyPr/>
          <a:lstStyle>
            <a:lvl1pPr marL="0" indent="0">
              <a:buNone/>
              <a:defRPr sz="1900"/>
            </a:lvl1pPr>
            <a:lvl2pPr marL="610591" indent="0">
              <a:buNone/>
              <a:defRPr sz="1600"/>
            </a:lvl2pPr>
            <a:lvl3pPr marL="1221181" indent="0">
              <a:buNone/>
              <a:defRPr sz="1300"/>
            </a:lvl3pPr>
            <a:lvl4pPr marL="1831772" indent="0">
              <a:buNone/>
              <a:defRPr sz="1200"/>
            </a:lvl4pPr>
            <a:lvl5pPr marL="2442362" indent="0">
              <a:buNone/>
              <a:defRPr sz="1200"/>
            </a:lvl5pPr>
            <a:lvl6pPr marL="3052953" indent="0">
              <a:buNone/>
              <a:defRPr sz="1200"/>
            </a:lvl6pPr>
            <a:lvl7pPr marL="3663544" indent="0">
              <a:buNone/>
              <a:defRPr sz="1200"/>
            </a:lvl7pPr>
            <a:lvl8pPr marL="4274134" indent="0">
              <a:buNone/>
              <a:defRPr sz="1200"/>
            </a:lvl8pPr>
            <a:lvl9pPr marL="4884725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74879" y="273939"/>
            <a:ext cx="2754273" cy="583662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12060" y="273939"/>
            <a:ext cx="8058799" cy="583662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061" y="273939"/>
            <a:ext cx="11017092" cy="1140090"/>
          </a:xfrm>
          <a:prstGeom prst="rect">
            <a:avLst/>
          </a:prstGeom>
        </p:spPr>
        <p:txBody>
          <a:bodyPr vert="horz" lIns="122118" tIns="61059" rIns="122118" bIns="61059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2061" y="1596127"/>
            <a:ext cx="11017092" cy="4514439"/>
          </a:xfrm>
          <a:prstGeom prst="rect">
            <a:avLst/>
          </a:prstGeom>
        </p:spPr>
        <p:txBody>
          <a:bodyPr vert="horz" lIns="122118" tIns="61059" rIns="122118" bIns="6105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2061" y="6340166"/>
            <a:ext cx="2856283" cy="364196"/>
          </a:xfrm>
          <a:prstGeom prst="rect">
            <a:avLst/>
          </a:prstGeom>
        </p:spPr>
        <p:txBody>
          <a:bodyPr vert="horz" lIns="122118" tIns="61059" rIns="122118" bIns="61059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82415" y="6340166"/>
            <a:ext cx="3876384" cy="364196"/>
          </a:xfrm>
          <a:prstGeom prst="rect">
            <a:avLst/>
          </a:prstGeom>
        </p:spPr>
        <p:txBody>
          <a:bodyPr vert="horz" lIns="122118" tIns="61059" rIns="122118" bIns="61059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72869" y="6340166"/>
            <a:ext cx="2856283" cy="364196"/>
          </a:xfrm>
          <a:prstGeom prst="rect">
            <a:avLst/>
          </a:prstGeom>
        </p:spPr>
        <p:txBody>
          <a:bodyPr vert="horz" lIns="122118" tIns="61059" rIns="122118" bIns="61059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21181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943" indent="-457943" algn="l" defTabSz="1221181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2210" indent="-381619" algn="l" defTabSz="1221181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6477" indent="-305295" algn="l" defTabSz="1221181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7067" indent="-305295" algn="l" defTabSz="1221181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7658" indent="-305295" algn="l" defTabSz="1221181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8248" indent="-305295" algn="l" defTabSz="1221181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8839" indent="-305295" algn="l" defTabSz="1221181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9430" indent="-305295" algn="l" defTabSz="1221181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90020" indent="-305295" algn="l" defTabSz="1221181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2118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0591" algn="l" defTabSz="122118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21181" algn="l" defTabSz="122118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31772" algn="l" defTabSz="122118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2362" algn="l" defTabSz="122118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52953" algn="l" defTabSz="122118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63544" algn="l" defTabSz="122118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74134" algn="l" defTabSz="122118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84725" algn="l" defTabSz="122118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36000"/>
                <a:lumOff val="64000"/>
              </a:schemeClr>
            </a:gs>
            <a:gs pos="43000">
              <a:schemeClr val="accent1">
                <a:tint val="44500"/>
                <a:satMod val="160000"/>
                <a:lumMod val="90000"/>
                <a:lumOff val="10000"/>
                <a:alpha val="83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8091" y="-27313"/>
            <a:ext cx="10697214" cy="766128"/>
          </a:xfrm>
        </p:spPr>
        <p:txBody>
          <a:bodyPr>
            <a:noAutofit/>
          </a:bodyPr>
          <a:lstStyle/>
          <a:p>
            <a:r>
              <a:rPr lang="ru-RU" sz="37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Организационные документы по бронированию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5950" y="738815"/>
            <a:ext cx="11809312" cy="6033271"/>
          </a:xfrm>
        </p:spPr>
        <p:txBody>
          <a:bodyPr>
            <a:normAutofit lnSpcReduction="10000"/>
          </a:bodyPr>
          <a:lstStyle/>
          <a:p>
            <a:pPr indent="528858" algn="just">
              <a:lnSpc>
                <a:spcPct val="110000"/>
              </a:lnSpc>
              <a:spcBef>
                <a:spcPts val="0"/>
              </a:spcBef>
              <a:spcAft>
                <a:spcPts val="1068"/>
              </a:spcAft>
              <a:buFont typeface="+mj-lt"/>
              <a:buAutoNum type="arabicPeriod"/>
              <a:tabLst>
                <a:tab pos="841683" algn="l"/>
              </a:tabLst>
            </a:pPr>
            <a:r>
              <a:rPr lang="ru-RU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Федеральный закон от 26 февраля 1997г. № 31-ФЗ </a:t>
            </a:r>
            <a:br>
              <a:rPr lang="ru-RU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«О мобилизационной подготовке и мобилизации в РФ»;</a:t>
            </a:r>
          </a:p>
          <a:p>
            <a:pPr indent="528858" algn="just">
              <a:lnSpc>
                <a:spcPct val="110000"/>
              </a:lnSpc>
              <a:spcBef>
                <a:spcPts val="0"/>
              </a:spcBef>
              <a:spcAft>
                <a:spcPts val="1068"/>
              </a:spcAft>
              <a:buFont typeface="+mj-lt"/>
              <a:buAutoNum type="arabicPeriod"/>
              <a:tabLst>
                <a:tab pos="841683" algn="l"/>
              </a:tabLst>
            </a:pPr>
            <a:r>
              <a:rPr lang="ru-RU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Постановление Правительства РФ от 5 июня 2024г. №766 «Об утверждении Правил бронирования на период мобилизации и на военное время …..»;</a:t>
            </a:r>
          </a:p>
          <a:p>
            <a:pPr indent="528858" algn="just">
              <a:lnSpc>
                <a:spcPct val="110000"/>
              </a:lnSpc>
              <a:spcBef>
                <a:spcPts val="0"/>
              </a:spcBef>
              <a:spcAft>
                <a:spcPts val="1068"/>
              </a:spcAft>
              <a:buFont typeface="+mj-lt"/>
              <a:buAutoNum type="arabicPeriod"/>
              <a:tabLst>
                <a:tab pos="841683" algn="l"/>
              </a:tabLst>
            </a:pPr>
            <a:r>
              <a:rPr lang="ru-RU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Перечень ВУС, по которым не бронируются граждане, пребывающие в запасе </a:t>
            </a:r>
            <a:r>
              <a:rPr lang="ru-RU" sz="28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(утверждается МО РФ для каждого субъекта РФ и ежегодно уточняется)</a:t>
            </a:r>
            <a:r>
              <a:rPr lang="ru-RU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indent="528858" algn="just">
              <a:lnSpc>
                <a:spcPct val="110000"/>
              </a:lnSpc>
              <a:spcBef>
                <a:spcPts val="0"/>
              </a:spcBef>
              <a:spcAft>
                <a:spcPts val="1068"/>
              </a:spcAft>
              <a:buFont typeface="+mj-lt"/>
              <a:buAutoNum type="arabicPeriod"/>
              <a:tabLst>
                <a:tab pos="841683" algn="l"/>
              </a:tabLst>
            </a:pPr>
            <a:r>
              <a:rPr lang="ru-RU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Методические рекомендации МВК по бронированию </a:t>
            </a:r>
            <a:r>
              <a:rPr lang="ru-RU" sz="28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(протокол от 7.08.2024г. №2пр-МВК);</a:t>
            </a:r>
          </a:p>
          <a:p>
            <a:pPr indent="528858" algn="just">
              <a:lnSpc>
                <a:spcPct val="110000"/>
              </a:lnSpc>
              <a:spcBef>
                <a:spcPts val="0"/>
              </a:spcBef>
              <a:spcAft>
                <a:spcPts val="1068"/>
              </a:spcAft>
              <a:buFont typeface="+mj-lt"/>
              <a:buAutoNum type="arabicPeriod"/>
              <a:tabLst>
                <a:tab pos="841683" algn="l"/>
              </a:tabLst>
            </a:pPr>
            <a:r>
              <a:rPr lang="ru-RU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Методические рекомендации Правительства РМ по бронированию </a:t>
            </a:r>
            <a:r>
              <a:rPr lang="ru-RU" sz="28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(от сентября 2024г.).</a:t>
            </a:r>
          </a:p>
        </p:txBody>
      </p:sp>
    </p:spTree>
    <p:extLst>
      <p:ext uri="{BB962C8B-B14F-4D97-AF65-F5344CB8AC3E}">
        <p14:creationId xmlns:p14="http://schemas.microsoft.com/office/powerpoint/2010/main" val="2856596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36000"/>
                <a:lumOff val="64000"/>
              </a:schemeClr>
            </a:gs>
            <a:gs pos="43000">
              <a:schemeClr val="accent1">
                <a:tint val="44500"/>
                <a:satMod val="160000"/>
                <a:lumMod val="90000"/>
                <a:lumOff val="10000"/>
                <a:alpha val="83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918091" y="-27313"/>
            <a:ext cx="10697214" cy="999310"/>
          </a:xfrm>
        </p:spPr>
        <p:txBody>
          <a:bodyPr>
            <a:noAutofit/>
          </a:bodyPr>
          <a:lstStyle/>
          <a:p>
            <a:r>
              <a:rPr lang="ru-RU" sz="3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Схема движения списков органов управления и организаций ведущих бронирование</a:t>
            </a:r>
            <a:endParaRPr lang="ru-RU" sz="3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52054" y="1175823"/>
            <a:ext cx="4320000" cy="241200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72000" tIns="72000" rIns="72000" bIns="72000" rtlCol="0" anchor="ctr" anchorCtr="1">
            <a:spAutoFit/>
          </a:bodyPr>
          <a:lstStyle/>
          <a:p>
            <a:pPr algn="ctr"/>
            <a:r>
              <a:rPr lang="ru-RU" sz="2500" dirty="0" smtClean="0"/>
              <a:t>Организации имеющие моб задания(задачи) направляют заявки на включение в список организаций</a:t>
            </a:r>
            <a:endParaRPr lang="ru-RU" sz="2500" dirty="0"/>
          </a:p>
        </p:txBody>
      </p:sp>
      <p:sp>
        <p:nvSpPr>
          <p:cNvPr id="8" name="TextBox 7"/>
          <p:cNvSpPr txBox="1"/>
          <p:nvPr/>
        </p:nvSpPr>
        <p:spPr>
          <a:xfrm>
            <a:off x="6801450" y="1175823"/>
            <a:ext cx="4320000" cy="241200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ctr" anchorCtr="1">
            <a:spAutoFit/>
          </a:bodyPr>
          <a:lstStyle/>
          <a:p>
            <a:pPr algn="ctr"/>
            <a:r>
              <a:rPr lang="ru-RU" sz="2500" dirty="0" smtClean="0"/>
              <a:t>ОИВ и ОМСУ проверяют заявки, включают в список организаций и направляют  общий список за орган управления и организации сферы ведения в УСП</a:t>
            </a:r>
            <a:endParaRPr lang="ru-RU" sz="2500" dirty="0"/>
          </a:p>
        </p:txBody>
      </p:sp>
      <p:sp>
        <p:nvSpPr>
          <p:cNvPr id="9" name="TextBox 8"/>
          <p:cNvSpPr txBox="1"/>
          <p:nvPr/>
        </p:nvSpPr>
        <p:spPr>
          <a:xfrm>
            <a:off x="1152494" y="3732343"/>
            <a:ext cx="4320000" cy="2785378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ctr" anchorCtr="1">
            <a:spAutoFit/>
          </a:bodyPr>
          <a:lstStyle/>
          <a:p>
            <a:pPr algn="ctr"/>
            <a:r>
              <a:rPr lang="ru-RU" sz="2500" dirty="0" smtClean="0"/>
              <a:t>УСП проводит анализ и обобщение списков, проверку оснований для включения ОУ и организаций. Направляет сводный список за республику в военный комиссариат РМ </a:t>
            </a:r>
            <a:endParaRPr lang="ru-RU" sz="2500" dirty="0"/>
          </a:p>
        </p:txBody>
      </p:sp>
      <p:sp>
        <p:nvSpPr>
          <p:cNvPr id="10" name="TextBox 9"/>
          <p:cNvSpPr txBox="1"/>
          <p:nvPr/>
        </p:nvSpPr>
        <p:spPr>
          <a:xfrm>
            <a:off x="6811629" y="3930239"/>
            <a:ext cx="4320000" cy="241200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ctr" anchorCtr="1">
            <a:spAutoFit/>
          </a:bodyPr>
          <a:lstStyle/>
          <a:p>
            <a:pPr algn="ctr"/>
            <a:r>
              <a:rPr lang="ru-RU" sz="2500" dirty="0" smtClean="0"/>
              <a:t>Военный комиссариат РМ направляет выписки из сводного списка в части касающейся в военные комиссариаты муниципальных образований </a:t>
            </a:r>
            <a:endParaRPr lang="ru-RU" sz="2500" dirty="0"/>
          </a:p>
        </p:txBody>
      </p:sp>
      <p:sp>
        <p:nvSpPr>
          <p:cNvPr id="11" name="Стрелка вправо 10"/>
          <p:cNvSpPr/>
          <p:nvPr/>
        </p:nvSpPr>
        <p:spPr>
          <a:xfrm>
            <a:off x="5544542" y="2052117"/>
            <a:ext cx="1224136" cy="648072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11161166" y="2037206"/>
            <a:ext cx="806277" cy="648072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215950" y="4806533"/>
            <a:ext cx="864536" cy="648072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5544542" y="4806533"/>
            <a:ext cx="1224136" cy="648072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448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36000"/>
                <a:lumOff val="64000"/>
              </a:schemeClr>
            </a:gs>
            <a:gs pos="43000">
              <a:schemeClr val="accent1">
                <a:tint val="44500"/>
                <a:satMod val="160000"/>
                <a:lumMod val="90000"/>
                <a:lumOff val="10000"/>
                <a:alpha val="83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8091" y="-27313"/>
            <a:ext cx="10697214" cy="999310"/>
          </a:xfrm>
        </p:spPr>
        <p:txBody>
          <a:bodyPr>
            <a:noAutofit/>
          </a:bodyPr>
          <a:lstStyle/>
          <a:p>
            <a:r>
              <a:rPr lang="ru-RU" sz="3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Схема движения приказов по бронированию</a:t>
            </a:r>
            <a:endParaRPr lang="ru-RU" sz="3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6470" y="1116013"/>
            <a:ext cx="5040080" cy="206901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72000" tIns="72000" rIns="72000" bIns="72000" rtlCol="0" anchor="ctr" anchorCtr="1">
            <a:spAutoFit/>
          </a:bodyPr>
          <a:lstStyle/>
          <a:p>
            <a:pPr algn="ctr"/>
            <a:r>
              <a:rPr lang="ru-RU" sz="2500" dirty="0" smtClean="0"/>
              <a:t>Органы управления и организации, включенные в список, готовят проекты приказов о бронировании и направляют на согласование в военные комиссариаты</a:t>
            </a:r>
            <a:endParaRPr lang="ru-RU" sz="2500" dirty="0"/>
          </a:p>
        </p:txBody>
      </p:sp>
      <p:sp>
        <p:nvSpPr>
          <p:cNvPr id="4" name="TextBox 3"/>
          <p:cNvSpPr txBox="1"/>
          <p:nvPr/>
        </p:nvSpPr>
        <p:spPr>
          <a:xfrm>
            <a:off x="359966" y="3976476"/>
            <a:ext cx="4176464" cy="245373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72000" tIns="72000" rIns="72000" bIns="72000" rtlCol="0" anchor="ctr" anchorCtr="1">
            <a:spAutoFit/>
          </a:bodyPr>
          <a:lstStyle/>
          <a:p>
            <a:pPr algn="ctr"/>
            <a:r>
              <a:rPr lang="ru-RU" sz="2500" dirty="0" smtClean="0"/>
              <a:t>Военные комиссариаты, в которых ГПЗ состоят на учете, проверяют выписки из приказов на соответствие военно-учетных данных работников </a:t>
            </a:r>
            <a:endParaRPr lang="ru-RU" sz="2500" dirty="0"/>
          </a:p>
        </p:txBody>
      </p:sp>
      <p:sp>
        <p:nvSpPr>
          <p:cNvPr id="5" name="TextBox 4"/>
          <p:cNvSpPr txBox="1"/>
          <p:nvPr/>
        </p:nvSpPr>
        <p:spPr>
          <a:xfrm>
            <a:off x="4755088" y="3977117"/>
            <a:ext cx="4607461" cy="245373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72000" tIns="72000" rIns="72000" bIns="72000" rtlCol="0" anchor="ctr" anchorCtr="1">
            <a:spAutoFit/>
          </a:bodyPr>
          <a:lstStyle/>
          <a:p>
            <a:pPr algn="ctr"/>
            <a:r>
              <a:rPr lang="ru-RU" sz="2500" dirty="0" smtClean="0"/>
              <a:t>Военные комиссариаты по месту нахождения органов управления (организаций) согласовывают </a:t>
            </a:r>
            <a:r>
              <a:rPr lang="ru-RU" sz="2500" dirty="0"/>
              <a:t>выписки из приказов на соответствие </a:t>
            </a:r>
            <a:r>
              <a:rPr lang="ru-RU" sz="2500" dirty="0" smtClean="0"/>
              <a:t>спискам</a:t>
            </a:r>
            <a:endParaRPr lang="ru-RU" sz="2500" dirty="0"/>
          </a:p>
        </p:txBody>
      </p:sp>
      <p:sp>
        <p:nvSpPr>
          <p:cNvPr id="6" name="TextBox 5"/>
          <p:cNvSpPr txBox="1"/>
          <p:nvPr/>
        </p:nvSpPr>
        <p:spPr>
          <a:xfrm>
            <a:off x="6575854" y="1116013"/>
            <a:ext cx="5400120" cy="206901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72000" tIns="72000" rIns="72000" bIns="72000" rtlCol="0" anchor="ctr" anchorCtr="1">
            <a:spAutoFit/>
          </a:bodyPr>
          <a:lstStyle/>
          <a:p>
            <a:pPr algn="ctr"/>
            <a:r>
              <a:rPr lang="ru-RU" sz="2500" dirty="0" smtClean="0"/>
              <a:t>ОУ (организации) после согласования с ВК издают приказы о бронировании и направляют выписки из них в ВК в </a:t>
            </a:r>
            <a:r>
              <a:rPr lang="ru-RU" sz="2500" dirty="0"/>
              <a:t>которых ГПЗ состоят на учете и </a:t>
            </a:r>
            <a:r>
              <a:rPr lang="ru-RU" sz="2500" dirty="0" smtClean="0"/>
              <a:t>ВК по </a:t>
            </a:r>
            <a:r>
              <a:rPr lang="ru-RU" sz="2500" dirty="0"/>
              <a:t>месту нахождения </a:t>
            </a:r>
            <a:r>
              <a:rPr lang="ru-RU" sz="2500" dirty="0" smtClean="0"/>
              <a:t>ОУ </a:t>
            </a:r>
            <a:r>
              <a:rPr lang="ru-RU" sz="2500" dirty="0"/>
              <a:t>(организаций)</a:t>
            </a:r>
          </a:p>
        </p:txBody>
      </p:sp>
      <p:sp>
        <p:nvSpPr>
          <p:cNvPr id="7" name="Двойная стрелка вверх/вниз 6"/>
          <p:cNvSpPr/>
          <p:nvPr/>
        </p:nvSpPr>
        <p:spPr>
          <a:xfrm>
            <a:off x="792014" y="3212869"/>
            <a:ext cx="576000" cy="955326"/>
          </a:xfrm>
          <a:prstGeom prst="up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Двойная стрелка вверх/вниз 7"/>
          <p:cNvSpPr/>
          <p:nvPr/>
        </p:nvSpPr>
        <p:spPr>
          <a:xfrm>
            <a:off x="4896470" y="3212869"/>
            <a:ext cx="576000" cy="955326"/>
          </a:xfrm>
          <a:prstGeom prst="up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5688558" y="1862518"/>
            <a:ext cx="864096" cy="57600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8562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194</Words>
  <Application>Microsoft Office PowerPoint</Application>
  <PresentationFormat>Произвольный</PresentationFormat>
  <Paragraphs>16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Организационные документы по бронированию</vt:lpstr>
      <vt:lpstr>Схема движения списков органов управления и организаций ведущих бронирование</vt:lpstr>
      <vt:lpstr>Схема движения приказов по бронированию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Организационные документы по бронированию</dc:title>
  <dc:creator>Пользователь 1</dc:creator>
  <cp:lastModifiedBy>Пользователь 1</cp:lastModifiedBy>
  <cp:revision>15</cp:revision>
  <cp:lastPrinted>2024-09-04T10:42:07Z</cp:lastPrinted>
  <dcterms:created xsi:type="dcterms:W3CDTF">2024-09-04T05:19:56Z</dcterms:created>
  <dcterms:modified xsi:type="dcterms:W3CDTF">2024-09-04T10:43:36Z</dcterms:modified>
</cp:coreProperties>
</file>